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58" r:id="rId3"/>
    <p:sldId id="265" r:id="rId4"/>
    <p:sldId id="262" r:id="rId5"/>
    <p:sldId id="263" r:id="rId6"/>
    <p:sldId id="264" r:id="rId7"/>
    <p:sldId id="256" r:id="rId8"/>
    <p:sldId id="259" r:id="rId9"/>
    <p:sldId id="260" r:id="rId10"/>
    <p:sldId id="261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72C"/>
    <a:srgbClr val="CF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88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2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8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1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8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2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8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9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9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A80F-0103-492D-8436-F4F0C0163C35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5009-B730-4473-9A7C-04B1E70D9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22877/39340e1097f8e7d8018f0345e170d3531f520e05/#dst27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0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6661" y="4653136"/>
            <a:ext cx="8750678" cy="194421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6552" y="204757"/>
            <a:ext cx="7052320" cy="1800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512" y="172467"/>
            <a:ext cx="7772400" cy="103797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Общее собрание собственников МКД Северное шоссе 18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23/11/19 – 15/03/20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6911" y="4758243"/>
            <a:ext cx="69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Управляющая компания </a:t>
            </a:r>
            <a:r>
              <a:rPr lang="ru-RU" sz="2400" b="1" dirty="0">
                <a:latin typeface="+mj-lt"/>
              </a:rPr>
              <a:t>«</a:t>
            </a:r>
            <a:r>
              <a:rPr lang="ru-RU" sz="2400" b="1" dirty="0" smtClean="0">
                <a:latin typeface="+mj-lt"/>
              </a:rPr>
              <a:t>ВЕСТА-Комфорт» </a:t>
            </a:r>
          </a:p>
          <a:p>
            <a:pPr algn="ctr"/>
            <a:r>
              <a:rPr lang="ru-RU" sz="2400" dirty="0" smtClean="0">
                <a:latin typeface="+mj-lt"/>
              </a:rPr>
              <a:t>Начало обслуживания</a:t>
            </a:r>
            <a:r>
              <a:rPr lang="ru-RU" sz="2400" dirty="0">
                <a:latin typeface="+mj-lt"/>
              </a:rPr>
              <a:t> 21.03.2018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910" y="5589240"/>
            <a:ext cx="4315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Совет Дома</a:t>
            </a:r>
          </a:p>
          <a:p>
            <a:pPr algn="ctr"/>
            <a:r>
              <a:rPr lang="ru-RU" sz="2400" dirty="0" smtClean="0">
                <a:latin typeface="+mj-lt"/>
              </a:rPr>
              <a:t>Начало работы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25.01.2019</a:t>
            </a:r>
            <a:endParaRPr lang="ru-RU" sz="24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532" y="2420888"/>
            <a:ext cx="8316924" cy="1800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895079"/>
            <a:ext cx="7772400" cy="1037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СПЕЦИАЛЬНЫЙ СЧЕТ КАПИТАЛЬНОГО РЕМОНТА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2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799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u="sng" dirty="0"/>
              <a:t>Операции по списанию со специального счета денежных средств в счет возврата кредитов, займов и на уплату процентов по кредитам, займам, полученным на проведение капитального ремонта общего имущества </a:t>
            </a:r>
            <a:r>
              <a:rPr lang="ru-RU" dirty="0"/>
              <a:t>в многоквартирном доме, могут осуществляться банком по распоряжению владельца специального счета на основании:</a:t>
            </a:r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b="1" u="sng" dirty="0"/>
              <a:t>протокола общего собрания собственников помещений в многоквартирном доме</a:t>
            </a:r>
            <a:r>
              <a:rPr lang="ru-RU" dirty="0"/>
              <a:t>, содержащего решение такого собрания о заключении кредитного договора, договора займа соответственно с банком, займодавцем с указанием этих банка, займодавца, суммы и цели кредита, займа;</a:t>
            </a:r>
          </a:p>
          <a:p>
            <a:r>
              <a:rPr lang="ru-RU" dirty="0"/>
              <a:t>2) </a:t>
            </a:r>
            <a:r>
              <a:rPr lang="ru-RU" b="1" u="sng" dirty="0"/>
              <a:t>кредитного договора, договора займа</a:t>
            </a:r>
            <a:r>
              <a:rPr lang="ru-RU" b="1" u="sng" dirty="0" smtClean="0"/>
              <a:t>.</a:t>
            </a:r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dirty="0"/>
          </a:p>
          <a:p>
            <a:r>
              <a:rPr lang="ru-RU" dirty="0"/>
              <a:t>6. </a:t>
            </a:r>
            <a:r>
              <a:rPr lang="ru-RU" b="1" u="sng" dirty="0"/>
              <a:t>Банк отказывает в выполнении распоряжения владельца специального счета о совершении соответствующей операции, в подтверждение которой не представлены документы, указанные в частях 4 и 5 настоящей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1900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Отдел по работе с собственниками\Мамонтова Елена Леонидовна\СШ18 10 2018\ОСС НОЯ2019\плакат к ОСС по спецсчет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53" y="0"/>
            <a:ext cx="5496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7" y="0"/>
            <a:ext cx="939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apremont71.ru/homespec/memo/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294413"/>
            <a:ext cx="6660232" cy="71353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2492896"/>
            <a:ext cx="1008112" cy="216024"/>
          </a:xfrm>
          <a:prstGeom prst="rect">
            <a:avLst/>
          </a:prstGeom>
          <a:solidFill>
            <a:srgbClr val="9E3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/>
        </p:blipFill>
        <p:spPr>
          <a:xfrm>
            <a:off x="0" y="188640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7464"/>
            <a:ext cx="914399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ЖК РФ Статья 175. Специальный счет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Calibri" panose="020F0502020204030204" pitchFamily="34" charset="0"/>
              </a:rPr>
              <a:t>1. </a:t>
            </a:r>
            <a:r>
              <a:rPr lang="ru-RU" altLang="ru-RU" b="1" u="sng" dirty="0">
                <a:latin typeface="Calibri" panose="020F0502020204030204" pitchFamily="34" charset="0"/>
              </a:rPr>
              <a:t>Специальный счет </a:t>
            </a:r>
            <a:r>
              <a:rPr lang="ru-RU" altLang="ru-RU" dirty="0">
                <a:latin typeface="Calibri" panose="020F0502020204030204" pitchFamily="34" charset="0"/>
              </a:rPr>
              <a:t>открывается в банке в соответствии с </a:t>
            </a:r>
            <a:r>
              <a:rPr lang="ru-RU" altLang="ru-RU" dirty="0" smtClean="0">
                <a:latin typeface="Calibri" panose="020F0502020204030204" pitchFamily="34" charset="0"/>
              </a:rPr>
              <a:t>Гражданским кодексом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Российской Федерации и особенностями, установленными настоящим Кодексом. Денежные средства, внесенные на специальный счет, используются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на цели, указанные в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2"/>
              </a:rPr>
              <a:t>статье 174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настоящего Кодекса.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Владельцем специального счета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может быть: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товарищество собственников жилья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осуществляющее управление многоквартирным домом и созданное собственниками помещений в одном многоквартирном доме или нескольких многоквартирных домах…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2) осуществляющий управление многоквартирным домом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жилищный кооператив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3) </a:t>
            </a:r>
            <a:r>
              <a:rPr kumimoji="0" lang="ru-RU" alt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управляющая организация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осуществляющая управление многоквартирным домом на основании договора 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55" y="4293096"/>
            <a:ext cx="8964487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/>
              <a:t>ЖК РФ Статья 174. Использование средств фонда капитального ремонта</a:t>
            </a:r>
          </a:p>
          <a:p>
            <a:r>
              <a:rPr lang="ru-RU" sz="1400" i="1" dirty="0"/>
              <a:t> </a:t>
            </a:r>
          </a:p>
          <a:p>
            <a:r>
              <a:rPr lang="ru-RU" sz="1400" i="1" u="sng" dirty="0" smtClean="0"/>
              <a:t>Средства </a:t>
            </a:r>
            <a:r>
              <a:rPr lang="ru-RU" sz="1400" i="1" u="sng" dirty="0"/>
              <a:t>фонда капитального ремонта могут использоваться для </a:t>
            </a:r>
            <a:endParaRPr lang="ru-RU" sz="1400" i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/>
              <a:t>оплаты </a:t>
            </a:r>
            <a:r>
              <a:rPr lang="ru-RU" sz="1400" i="1" dirty="0"/>
              <a:t>услуг и (или) работ по капитальному ремонту общего имущества в многоквартирном доме, </a:t>
            </a:r>
            <a:endParaRPr lang="ru-RU" sz="1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/>
              <a:t>разработки </a:t>
            </a:r>
            <a:r>
              <a:rPr lang="ru-RU" sz="1400" i="1" dirty="0"/>
              <a:t>проектной документации (в случае, если подготовка проектной документации необходима в соответствии с законодательством о градостроительной деятельности), </a:t>
            </a:r>
            <a:endParaRPr lang="ru-RU" sz="1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/>
              <a:t>оплаты </a:t>
            </a:r>
            <a:r>
              <a:rPr lang="ru-RU" sz="1400" i="1" dirty="0"/>
              <a:t>услуг по строительному контролю, </a:t>
            </a:r>
            <a:endParaRPr lang="ru-RU" sz="1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/>
              <a:t>погашения </a:t>
            </a:r>
            <a:r>
              <a:rPr lang="ru-RU" sz="1400" i="1" dirty="0"/>
              <a:t>кредитов, займов, полученных и использованных в целях оплаты указанных услуг, работ, а также для уплаты процентов за пользование такими кредитами, займами, </a:t>
            </a:r>
            <a:endParaRPr lang="ru-RU" sz="1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/>
              <a:t>оплаты </a:t>
            </a:r>
            <a:r>
              <a:rPr lang="ru-RU" sz="1400" i="1" dirty="0"/>
              <a:t>расходов на получение гарантий и поручительств по таким кредитам, займам. </a:t>
            </a:r>
            <a:endParaRPr lang="ru-RU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00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80" y="116632"/>
            <a:ext cx="903649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6. На денежные средства, находящиеся на специальном счете, </a:t>
            </a:r>
            <a:r>
              <a:rPr lang="ru-RU" sz="1700" b="1" u="sng" dirty="0"/>
              <a:t>не может быть обращено взыскание по обязательствам владельца этого счета</a:t>
            </a:r>
            <a:r>
              <a:rPr lang="ru-RU" sz="1700" dirty="0"/>
              <a:t>, за исключением обязательств, вытекающих из договоров, заключенных на основании решений общего собрания собственников помещений в многоквартирном доме, указанных в пункте 1.2 части 2 статьи 44 настоящего Кодекса, а также договоров на оказание услуг и (или) выполнение работ по капитальному ремонту общего имущества в этом многоквартирном доме, заключенных на основании решения общего собрания собственников помещений в многоквартирном доме о проведении капитального ремонта либо на ином законном основании.</a:t>
            </a:r>
          </a:p>
          <a:p>
            <a:r>
              <a:rPr lang="ru-RU" sz="1700" dirty="0"/>
              <a:t>7. В случае </a:t>
            </a:r>
            <a:r>
              <a:rPr lang="ru-RU" sz="1700" b="1" u="sng" dirty="0"/>
              <a:t>признания владельца специального счета банкротом </a:t>
            </a:r>
            <a:r>
              <a:rPr lang="ru-RU" sz="1700" dirty="0"/>
              <a:t>денежные средства, находящиеся на специальном счете, не включаются в конкурсную массу.</a:t>
            </a:r>
          </a:p>
          <a:p>
            <a:r>
              <a:rPr lang="ru-RU" sz="1700" dirty="0"/>
              <a:t>8. В случае принятия решения о ликвидации и (или) реорганизации владельца специального счета, признания владельца специального счета банкротом, а также в случае, если управляющей организацией, товариществом собственников жилья или жилищным кооперативом, являющимися владельцами специального счета, </a:t>
            </a:r>
            <a:r>
              <a:rPr lang="ru-RU" sz="1700" b="1" u="sng" dirty="0"/>
              <a:t>прекращено управление многоквартирным домом на основании решения общего собрания собственников помещений в этом доме либо такое прекращение деятельности по управлению многоквартирным домом предусмотрено законодательством или решением суда, собственники помещений в многоквартирном доме обязаны на общем собрании принять решение о выборе владельца специального счета или об изменении способа формирования фонда капитального ремонта. </a:t>
            </a:r>
            <a:r>
              <a:rPr lang="ru-RU" sz="1700" dirty="0"/>
              <a:t>Указанное решение должно быть принято и реализовано не позднее чем в течение двух месяцев с даты прекращения деятельности по управлению многоквартирным домом, прекращения управления многоквартирным домом лицами, являющимися владельцами специального счета и указанными в настоящей части. Дата прекращения деятельности по управлению многоквартирным домом определяется в соответствии с требованиями статей 162 и 200 настоящего Кодекса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008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ЖК РФ Статья </a:t>
            </a:r>
            <a:r>
              <a:rPr lang="ru-RU" sz="2000" b="1" dirty="0">
                <a:latin typeface="Arial" panose="020B0604020202020204" pitchFamily="34" charset="0"/>
              </a:rPr>
              <a:t>177. </a:t>
            </a:r>
            <a:r>
              <a:rPr lang="ru-RU" sz="2000" b="1" dirty="0">
                <a:latin typeface="Arial" panose="020B0604020202020204" pitchFamily="34" charset="0"/>
              </a:rPr>
              <a:t>Совершение операций по специальному счету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</a:t>
            </a:r>
            <a:r>
              <a:rPr lang="ru-RU" b="1" u="sng" dirty="0"/>
              <a:t>Операции по перечислению со специального счета денежных средств</a:t>
            </a:r>
            <a:r>
              <a:rPr lang="ru-RU" dirty="0"/>
              <a:t> могут осуществляться банком по указанию владельца специального счета в адрес лиц, оказывающих услуги и (или) выполняющих работы по капитальному ремонту общего имущества в многоквартирном доме, </a:t>
            </a:r>
            <a:r>
              <a:rPr lang="ru-RU" b="1" u="sng" dirty="0"/>
              <a:t>при предоставлении следующих документов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b="1" u="sng" dirty="0"/>
              <a:t>протокол общего собрания собственников помещений в многоквартирном доме, содержащий решение такого собрания об оказании услуг и (или) о выполнении работ по капитальному ремонту общего имущества в многоквартирном доме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b="1" u="sng" dirty="0"/>
              <a:t>договор об оказании услуг и (или) о выполнении работ по капитальному ремонту общего имущества в многоквартирном доме, предусматривающий в том числе установление гарантийного срока на оказанные услуги и (или) выполненные работы продолжительностью не менее пяти лет</a:t>
            </a:r>
            <a:r>
              <a:rPr lang="ru-RU" dirty="0"/>
              <a:t> с момента подписания соответствующего акта приемки оказанных услуг и (или) выполненных работ, а также </a:t>
            </a:r>
            <a:r>
              <a:rPr lang="ru-RU" b="1" u="sng" dirty="0"/>
              <a:t>обязательства подрядных организаций по устранению выявленных нарушений</a:t>
            </a:r>
            <a:r>
              <a:rPr lang="ru-RU" dirty="0"/>
              <a:t> в разумный срок, за свой счет и своими силами;</a:t>
            </a:r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b="1" u="sng" dirty="0"/>
              <a:t>акт приемки оказанных услуг и (или) выполненных работ по договору, указанному в пункте 2 настоящей части</a:t>
            </a:r>
            <a:r>
              <a:rPr lang="ru-RU" dirty="0"/>
              <a:t>. Такой акт приемки не предоставляется в случае осуществления операции по выплате аванса на оказание услуг и (или) выполнение работ в размере не более чем тридцать процентов от стоимости таких услуг и (или) работ по договору, указанному в пункте 2 настоящей части.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755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  Общее собрание собственников МКД Северное шоссе 18 23/11/19 – 15/03/20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Мамонтова Елена</dc:creator>
  <cp:lastModifiedBy>Lenovo</cp:lastModifiedBy>
  <cp:revision>12</cp:revision>
  <dcterms:created xsi:type="dcterms:W3CDTF">2019-11-22T15:44:51Z</dcterms:created>
  <dcterms:modified xsi:type="dcterms:W3CDTF">2019-11-23T06:30:55Z</dcterms:modified>
</cp:coreProperties>
</file>